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8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2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0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1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3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2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9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3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3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2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4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7018" y="692726"/>
            <a:ext cx="9351818" cy="3422073"/>
          </a:xfrm>
        </p:spPr>
        <p:txBody>
          <a:bodyPr>
            <a:noAutofit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/>
              <a:t>History of Persian Language &amp; Development of Persian Poetry</a:t>
            </a:r>
            <a:br>
              <a:rPr lang="en-US" sz="4000" b="1" dirty="0"/>
            </a:br>
            <a:r>
              <a:rPr lang="en-US" sz="4000" b="1" dirty="0"/>
              <a:t>Semester: 2</a:t>
            </a:r>
            <a:r>
              <a:rPr lang="en-US" sz="4000" b="1" baseline="30000" dirty="0"/>
              <a:t>nd</a:t>
            </a:r>
            <a:r>
              <a:rPr lang="en-US" sz="4000" b="1" dirty="0"/>
              <a:t> M.s</a:t>
            </a:r>
            <a:br>
              <a:rPr lang="en-US" sz="4000" b="1" dirty="0"/>
            </a:br>
            <a:r>
              <a:rPr lang="en-US" sz="4000" b="1" dirty="0"/>
              <a:t>Course Code: Per-509</a:t>
            </a:r>
            <a:br>
              <a:rPr lang="en-US" sz="4000" b="1" dirty="0"/>
            </a:br>
            <a:r>
              <a:rPr lang="en-US" sz="4000" b="1" dirty="0"/>
              <a:t>Credit Hours: 3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00944"/>
            <a:ext cx="9144000" cy="1156855"/>
          </a:xfrm>
        </p:spPr>
        <p:txBody>
          <a:bodyPr/>
          <a:lstStyle/>
          <a:p>
            <a:endParaRPr lang="en-US" b="1" dirty="0" smtClean="0"/>
          </a:p>
          <a:p>
            <a:r>
              <a:rPr lang="en-US" sz="4400" b="1" dirty="0" smtClean="0"/>
              <a:t>Dr</a:t>
            </a:r>
            <a:r>
              <a:rPr lang="en-US" sz="4400" b="1" dirty="0"/>
              <a:t>. Sara Bukhari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2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9855" y="1731818"/>
            <a:ext cx="7536871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r-PK" sz="16000" dirty="0" smtClean="0"/>
              <a:t>مثنوی</a:t>
            </a:r>
            <a:endParaRPr lang="en-US" sz="16000" dirty="0" smtClean="0"/>
          </a:p>
          <a:p>
            <a:pPr algn="ctr"/>
            <a:endParaRPr lang="en-US" sz="16000" dirty="0" smtClean="0"/>
          </a:p>
          <a:p>
            <a:pPr algn="ctr"/>
            <a:endParaRPr lang="en-US" sz="16000" dirty="0"/>
          </a:p>
        </p:txBody>
      </p:sp>
    </p:spTree>
    <p:extLst>
      <p:ext uri="{BB962C8B-B14F-4D97-AF65-F5344CB8AC3E}">
        <p14:creationId xmlns:p14="http://schemas.microsoft.com/office/powerpoint/2010/main" val="236842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7635" y="1094509"/>
            <a:ext cx="96289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400" b="1" dirty="0"/>
              <a:t>واژه ی مثنوی از کلمه ی "مثنی" به معنی دوتائی گرفته شده است. زیرا در هر بیت دو قافیه آمده است که با قافیه بیت بعد فرق می کند. مثنوی را می توان به شکل زیر تصویر کرد</a:t>
            </a:r>
            <a:r>
              <a:rPr lang="en-US" sz="2400" b="1" dirty="0"/>
              <a:t>:</a:t>
            </a:r>
          </a:p>
          <a:p>
            <a:pPr algn="r"/>
            <a:r>
              <a:rPr lang="en-US" sz="2400" b="1" dirty="0"/>
              <a:t> </a:t>
            </a:r>
          </a:p>
          <a:p>
            <a:pPr algn="r"/>
            <a:r>
              <a:rPr lang="en-US" sz="2400" b="1" dirty="0"/>
              <a:t>......................</a:t>
            </a:r>
            <a:r>
              <a:rPr lang="ar-SA" sz="2400" b="1" dirty="0"/>
              <a:t>الف///////// ...................... الف</a:t>
            </a:r>
            <a:endParaRPr lang="en-US" sz="2400" b="1" dirty="0"/>
          </a:p>
          <a:p>
            <a:pPr algn="r"/>
            <a:r>
              <a:rPr lang="en-US" sz="2400" b="1" dirty="0"/>
              <a:t>...................... </a:t>
            </a:r>
            <a:r>
              <a:rPr lang="ar-SA" sz="2400" b="1" dirty="0"/>
              <a:t>ب////////// ...................... ب</a:t>
            </a:r>
            <a:endParaRPr lang="en-US" sz="2400" b="1" dirty="0"/>
          </a:p>
          <a:p>
            <a:pPr algn="r"/>
            <a:r>
              <a:rPr lang="en-US" sz="2400" b="1" dirty="0"/>
              <a:t>...................... </a:t>
            </a:r>
            <a:r>
              <a:rPr lang="ar-SA" sz="2400" b="1" dirty="0"/>
              <a:t>ج ////////// ...................... ج</a:t>
            </a:r>
            <a:endParaRPr lang="en-US" sz="2400" b="1" dirty="0"/>
          </a:p>
          <a:p>
            <a:pPr algn="r"/>
            <a:r>
              <a:rPr lang="en-US" sz="2400" b="1" dirty="0"/>
              <a:t>...................... </a:t>
            </a:r>
            <a:r>
              <a:rPr lang="ar-SA" sz="2400" b="1" dirty="0"/>
              <a:t>د ////////// ...................... د</a:t>
            </a:r>
            <a:endParaRPr lang="en-US" sz="2400" b="1" dirty="0"/>
          </a:p>
          <a:p>
            <a:pPr algn="r"/>
            <a:r>
              <a:rPr lang="en-US" sz="2400" b="1" dirty="0"/>
              <a:t> </a:t>
            </a:r>
          </a:p>
          <a:p>
            <a:pPr algn="r"/>
            <a:r>
              <a:rPr lang="ar-SA" sz="2400" b="1" dirty="0"/>
              <a:t>از آنجا که مثنوی به لحاظ قافیه محدودیت ندارد بیشتر برای موضوعات طولانی به کار می رود</a:t>
            </a:r>
            <a:r>
              <a:rPr lang="en-US" sz="2400" b="1" dirty="0"/>
              <a:t>.</a:t>
            </a:r>
          </a:p>
          <a:p>
            <a:pPr algn="r"/>
            <a:r>
              <a:rPr lang="en-US" sz="2400" b="1" dirty="0"/>
              <a:t> </a:t>
            </a:r>
          </a:p>
          <a:p>
            <a:pPr algn="r"/>
            <a:r>
              <a:rPr lang="ar-SA" sz="2400" b="1" dirty="0"/>
              <a:t>خصوصیات مثنوی باعث شده است که داستان ها اغلب در قالب مثنوی سروده شوند. علاوه بر داستان سرایی، برای هر موضوعی که طولانی باشد هم از مثنوی استفاده می شود</a:t>
            </a:r>
            <a:r>
              <a:rPr lang="en-US" sz="2400" b="1" dirty="0"/>
              <a:t>.</a:t>
            </a:r>
          </a:p>
          <a:p>
            <a:pPr algn="r"/>
            <a:r>
              <a:rPr lang="en-US" sz="24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81297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1891" y="845127"/>
            <a:ext cx="109727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3200" b="1" dirty="0"/>
              <a:t>مثلاً در ادبیات آموزشی مثل آموزه های صوفیان هم از قالب مثنوی بهره می برده اند</a:t>
            </a:r>
            <a:r>
              <a:rPr lang="en-US" sz="3200" b="1" dirty="0"/>
              <a:t>.</a:t>
            </a:r>
          </a:p>
          <a:p>
            <a:pPr algn="r"/>
            <a:r>
              <a:rPr lang="en-US" sz="3200" b="1" dirty="0"/>
              <a:t> </a:t>
            </a:r>
          </a:p>
          <a:p>
            <a:pPr algn="r"/>
            <a:r>
              <a:rPr lang="ar-SA" sz="3200" b="1" dirty="0"/>
              <a:t>سرودن مثنوی از قرن سوم و چهارم هجری آغاز شده است که از بهترین مثنوی ها می توان به شاهنامه فردوسی، حدیقه سنایی، خمسه نظامی و مثنوی مولوی اشاره کرد</a:t>
            </a:r>
            <a:r>
              <a:rPr lang="en-US" sz="3200" b="1" dirty="0"/>
              <a:t>.</a:t>
            </a:r>
          </a:p>
          <a:p>
            <a:pPr algn="r"/>
            <a:r>
              <a:rPr lang="en-US" sz="3200" b="1" dirty="0"/>
              <a:t> </a:t>
            </a:r>
          </a:p>
          <a:p>
            <a:pPr algn="r"/>
            <a:r>
              <a:rPr lang="ar-SA" sz="3200" b="1" dirty="0"/>
              <a:t>قدیمی ترین مثنوی سروده شده- که اکنون به جز چند بیت چیزی از آن در دست نیست- مربوط به رودکی است که متن کلیله و دمنه را در قالب مثنوی به نظم در آورده بود</a:t>
            </a:r>
            <a:r>
              <a:rPr lang="en-US" sz="3200" b="1" dirty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96731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65</Words>
  <Application>Microsoft Office PowerPoint</Application>
  <PresentationFormat>Custom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History of Persian Language &amp; Development of Persian Poetry Semester: 2nd M.s Course Code: Per-509 Credit Hours: 3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imbalance@live.com</cp:lastModifiedBy>
  <cp:revision>9</cp:revision>
  <dcterms:created xsi:type="dcterms:W3CDTF">2020-05-18T13:21:56Z</dcterms:created>
  <dcterms:modified xsi:type="dcterms:W3CDTF">2020-05-18T19:16:12Z</dcterms:modified>
</cp:coreProperties>
</file>